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22"/>
  </p:notesMasterIdLst>
  <p:sldIdLst>
    <p:sldId id="256" r:id="rId2"/>
    <p:sldId id="280" r:id="rId3"/>
    <p:sldId id="281" r:id="rId4"/>
    <p:sldId id="282" r:id="rId5"/>
    <p:sldId id="283" r:id="rId6"/>
    <p:sldId id="257" r:id="rId7"/>
    <p:sldId id="272" r:id="rId8"/>
    <p:sldId id="266" r:id="rId9"/>
    <p:sldId id="273" r:id="rId10"/>
    <p:sldId id="274" r:id="rId11"/>
    <p:sldId id="275" r:id="rId12"/>
    <p:sldId id="276" r:id="rId13"/>
    <p:sldId id="278" r:id="rId14"/>
    <p:sldId id="279" r:id="rId15"/>
    <p:sldId id="262" r:id="rId16"/>
    <p:sldId id="263" r:id="rId17"/>
    <p:sldId id="277" r:id="rId18"/>
    <p:sldId id="264" r:id="rId19"/>
    <p:sldId id="284" r:id="rId20"/>
    <p:sldId id="271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24" autoAdjust="0"/>
  </p:normalViewPr>
  <p:slideViewPr>
    <p:cSldViewPr>
      <p:cViewPr varScale="1">
        <p:scale>
          <a:sx n="56" d="100"/>
          <a:sy n="56" d="100"/>
        </p:scale>
        <p:origin x="-1094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D7464A-2CF3-4690-922A-1E7F24603B3D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025840-0DE2-4DCC-9F6B-BF3FEF51444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259632" y="620688"/>
            <a:ext cx="6768752" cy="50167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Одночлен </a:t>
            </a:r>
            <a:r>
              <a:rPr lang="ru-RU" sz="8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и его стандартный вид</a:t>
            </a:r>
            <a:endParaRPr lang="ru-RU" sz="80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 advTm="20061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+mn-lt"/>
              </a:rPr>
              <a:t>2)Стандартный вид, приведение к стандартному виду</a:t>
            </a:r>
            <a:endParaRPr lang="ru-RU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Одночленом стандартного вида называют одночлен, в котором один числовой множитель, и он записан на первом месте, и каждая переменная ( в соответствующей степени) содержится в нем только один раз.</a:t>
            </a:r>
          </a:p>
          <a:p>
            <a:endParaRPr lang="ru-RU" dirty="0" smtClean="0"/>
          </a:p>
          <a:p>
            <a:r>
              <a:rPr lang="ru-RU" dirty="0" smtClean="0"/>
              <a:t>Пример: 7х</a:t>
            </a:r>
            <a:r>
              <a:rPr lang="ru-RU" baseline="30000" dirty="0" smtClean="0"/>
              <a:t>2</a:t>
            </a:r>
            <a:r>
              <a:rPr lang="ru-RU" dirty="0" smtClean="0"/>
              <a:t>3ху = 7·3х</a:t>
            </a:r>
            <a:r>
              <a:rPr lang="ru-RU" baseline="30000" dirty="0" smtClean="0"/>
              <a:t>2</a:t>
            </a:r>
            <a:r>
              <a:rPr lang="ru-RU" dirty="0" smtClean="0"/>
              <a:t>ху</a:t>
            </a:r>
            <a:r>
              <a:rPr lang="ru-RU" baseline="30000" dirty="0" smtClean="0"/>
              <a:t> </a:t>
            </a:r>
            <a:r>
              <a:rPr lang="ru-RU" dirty="0" smtClean="0"/>
              <a:t>=</a:t>
            </a:r>
            <a:r>
              <a:rPr lang="ru-RU" baseline="30000" dirty="0" smtClean="0"/>
              <a:t> </a:t>
            </a:r>
            <a:r>
              <a:rPr lang="ru-RU" u="sng" dirty="0" smtClean="0"/>
              <a:t>21х</a:t>
            </a:r>
            <a:r>
              <a:rPr lang="ru-RU" u="sng" baseline="30000" dirty="0" smtClean="0"/>
              <a:t>3</a:t>
            </a:r>
            <a:r>
              <a:rPr lang="ru-RU" u="sng" dirty="0" smtClean="0"/>
              <a:t>у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3) Определение элементов и степени одночлена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sz="3200" dirty="0" smtClean="0"/>
              <a:t>Коэффициент           буквенная часть</a:t>
            </a:r>
          </a:p>
          <a:p>
            <a:pPr>
              <a:buNone/>
            </a:pPr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Вопрос: Как будут называться одночлены, у которых одинаковая буквенная часть?</a:t>
            </a:r>
            <a:endParaRPr lang="ru-RU" sz="3200" dirty="0"/>
          </a:p>
        </p:txBody>
      </p:sp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3059832" y="1556792"/>
          <a:ext cx="3130128" cy="1842492"/>
        </p:xfrm>
        <a:graphic>
          <a:graphicData uri="http://schemas.openxmlformats.org/presentationml/2006/ole">
            <p:oleObj spid="_x0000_s35843" name="Формула" r:id="rId3" imgW="355320" imgH="228600" progId="Equation.3">
              <p:embed/>
            </p:oleObj>
          </a:graphicData>
        </a:graphic>
      </p:graphicFrame>
      <p:cxnSp>
        <p:nvCxnSpPr>
          <p:cNvPr id="10" name="Прямая со стрелкой 9"/>
          <p:cNvCxnSpPr/>
          <p:nvPr/>
        </p:nvCxnSpPr>
        <p:spPr>
          <a:xfrm flipH="1">
            <a:off x="2411760" y="2996952"/>
            <a:ext cx="864096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авая фигурная скобка 11"/>
          <p:cNvSpPr/>
          <p:nvPr/>
        </p:nvSpPr>
        <p:spPr>
          <a:xfrm rot="5400000">
            <a:off x="4366145" y="1964393"/>
            <a:ext cx="1083277" cy="228114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412776"/>
            <a:ext cx="8064896" cy="1296144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sz="3600" b="0" dirty="0" smtClean="0">
                <a:solidFill>
                  <a:schemeClr val="bg1"/>
                </a:solidFill>
              </a:rPr>
              <a:t>Прочитайте внимательно понятие степени одночлена  и определите ее у каждого одночлена, записанного на доске.</a:t>
            </a:r>
            <a:r>
              <a:rPr lang="ru-RU" b="0" dirty="0" smtClean="0">
                <a:solidFill>
                  <a:schemeClr val="bg1"/>
                </a:solidFill>
              </a:rPr>
              <a:t/>
            </a:r>
            <a:br>
              <a:rPr lang="ru-RU" b="0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420888"/>
            <a:ext cx="8219256" cy="388847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sz="3600" b="1" dirty="0" smtClean="0">
                <a:solidFill>
                  <a:schemeClr val="bg1"/>
                </a:solidFill>
              </a:rPr>
              <a:t>Определение: Степенью одночлена называют сумму показателей степеней всех входящих в него переменных. Если одночлен не содержит переменных (т.е. является числом), то его степень считают равной нулю.</a:t>
            </a:r>
          </a:p>
          <a:p>
            <a:r>
              <a:rPr lang="ru-RU" sz="3600" dirty="0" smtClean="0"/>
              <a:t>Результаты обсудите в паре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Выполните задание №2 под цифрой 1 </a:t>
            </a:r>
          </a:p>
          <a:p>
            <a:pPr>
              <a:buNone/>
            </a:pPr>
            <a:r>
              <a:rPr lang="ru-RU" dirty="0" smtClean="0"/>
              <a:t>Оформить можно так:</a:t>
            </a:r>
          </a:p>
          <a:p>
            <a:pPr>
              <a:buNone/>
            </a:pPr>
            <a:r>
              <a:rPr lang="ru-RU" dirty="0" smtClean="0"/>
              <a:t>                        а)          б) ….</a:t>
            </a:r>
          </a:p>
          <a:p>
            <a:pPr>
              <a:buNone/>
            </a:pPr>
            <a:r>
              <a:rPr lang="ru-RU" dirty="0" smtClean="0"/>
              <a:t>коэффициент:           </a:t>
            </a:r>
          </a:p>
          <a:p>
            <a:pPr>
              <a:buNone/>
            </a:pPr>
            <a:r>
              <a:rPr lang="ru-RU" dirty="0" smtClean="0"/>
              <a:t>     степень: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Проверяем</a:t>
            </a:r>
          </a:p>
          <a:p>
            <a:pPr>
              <a:buNone/>
            </a:pPr>
            <a:r>
              <a:rPr lang="ru-RU" dirty="0" smtClean="0"/>
              <a:t>а)     б)      в)     г)      </a:t>
            </a:r>
            <a:r>
              <a:rPr lang="ru-RU" dirty="0" err="1" smtClean="0"/>
              <a:t>д</a:t>
            </a:r>
            <a:r>
              <a:rPr lang="ru-RU" dirty="0" smtClean="0"/>
              <a:t>)</a:t>
            </a:r>
          </a:p>
          <a:p>
            <a:pPr marL="651510" indent="-514350">
              <a:buAutoNum type="arabicPlain" startAt="2"/>
            </a:pPr>
            <a:r>
              <a:rPr lang="ru-RU" dirty="0" smtClean="0"/>
              <a:t>  -3       1      -1      6</a:t>
            </a:r>
          </a:p>
          <a:p>
            <a:pPr>
              <a:buNone/>
            </a:pPr>
            <a:r>
              <a:rPr lang="ru-RU" dirty="0" smtClean="0"/>
              <a:t>2       3       5       8       6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548680"/>
            <a:ext cx="7772400" cy="5806880"/>
          </a:xfrm>
        </p:spPr>
        <p:txBody>
          <a:bodyPr/>
          <a:lstStyle/>
          <a:p>
            <a:pPr lvl="0">
              <a:buNone/>
            </a:pPr>
            <a:r>
              <a:rPr lang="ru-RU" dirty="0" smtClean="0"/>
              <a:t>1. Найдите произведение данных одночленов</a:t>
            </a:r>
          </a:p>
          <a:p>
            <a:pPr>
              <a:buNone/>
            </a:pP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66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∙ 5</a:t>
            </a:r>
            <a:r>
              <a:rPr lang="en-US" sz="6600" i="1" dirty="0" smtClean="0">
                <a:latin typeface="Times New Roman" pitchFamily="18" charset="0"/>
                <a:cs typeface="Times New Roman" pitchFamily="18" charset="0"/>
              </a:rPr>
              <a:t>b·</a:t>
            </a:r>
            <a:r>
              <a:rPr lang="ru-RU" sz="6600" i="1" dirty="0" smtClean="0">
                <a:latin typeface="Times New Roman" pitchFamily="18" charset="0"/>
                <a:cs typeface="Times New Roman" pitchFamily="18" charset="0"/>
              </a:rPr>
              <a:t>(-0,1)</a:t>
            </a:r>
          </a:p>
          <a:p>
            <a:pPr>
              <a:buNone/>
            </a:pP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66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66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66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6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∙ (- 3</a:t>
            </a:r>
            <a:r>
              <a:rPr lang="en-US" sz="6600" i="1" dirty="0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66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)</a:t>
            </a:r>
            <a:endParaRPr lang="ru-RU" sz="6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0,2</a:t>
            </a:r>
            <a:r>
              <a:rPr lang="en-US" sz="66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66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6600" i="1" dirty="0" smtClean="0"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en-US" sz="66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∙ 0,6</a:t>
            </a:r>
            <a:r>
              <a:rPr lang="en-US" sz="6600" i="1" dirty="0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6600" baseline="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66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6600" baseline="300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ru-RU" sz="6600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6600" baseline="30000" dirty="0" smtClean="0">
                <a:latin typeface="Times New Roman" pitchFamily="18" charset="0"/>
                <a:cs typeface="Times New Roman" pitchFamily="18" charset="0"/>
              </a:rPr>
              <a:t>·</a:t>
            </a:r>
            <a:endParaRPr lang="ru-RU" sz="6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076056" y="980728"/>
          <a:ext cx="2088356" cy="2709798"/>
        </p:xfrm>
        <a:graphic>
          <a:graphicData uri="http://schemas.openxmlformats.org/presentationml/2006/ole">
            <p:oleObj spid="_x0000_s29697" name="Формула" r:id="rId3" imgW="152280" imgH="266400" progId="Equation.3">
              <p:embed/>
            </p:oleObj>
          </a:graphicData>
        </a:graphic>
      </p:graphicFrame>
    </p:spTree>
  </p:cSld>
  <p:clrMapOvr>
    <a:masterClrMapping/>
  </p:clrMapOvr>
  <p:transition advTm="20311"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620688"/>
            <a:ext cx="7772400" cy="5734872"/>
          </a:xfrm>
        </p:spPr>
        <p:txBody>
          <a:bodyPr/>
          <a:lstStyle/>
          <a:p>
            <a:pPr lvl="0">
              <a:buNone/>
            </a:pPr>
            <a:r>
              <a:rPr lang="ru-RU" dirty="0" smtClean="0"/>
              <a:t>2</a:t>
            </a:r>
            <a:r>
              <a:rPr lang="en-US" dirty="0" smtClean="0"/>
              <a:t>.</a:t>
            </a:r>
            <a:r>
              <a:rPr lang="ru-RU" dirty="0" smtClean="0"/>
              <a:t> Возведите одночлен в степень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80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80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80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8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8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(2</a:t>
            </a:r>
            <a:r>
              <a:rPr lang="en-US" sz="8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80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8000" i="1" dirty="0" smtClean="0"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en-US" sz="8000" baseline="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80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8000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*</a:t>
            </a: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691680" y="5013176"/>
          <a:ext cx="5472608" cy="1092696"/>
        </p:xfrm>
        <a:graphic>
          <a:graphicData uri="http://schemas.openxmlformats.org/presentationml/2006/ole">
            <p:oleObj spid="_x0000_s28673" name="Формула" r:id="rId3" imgW="1218960" imgH="228600" progId="Equation.3">
              <p:embed/>
            </p:oleObj>
          </a:graphicData>
        </a:graphic>
      </p:graphicFrame>
    </p:spTree>
  </p:cSld>
  <p:clrMapOvr>
    <a:masterClrMapping/>
  </p:clrMapOvr>
  <p:transition advTm="20483"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4</a:t>
            </a:r>
            <a:r>
              <a:rPr lang="ru-RU" dirty="0" smtClean="0"/>
              <a:t>. Выполните действия: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+ 7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– 10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8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cd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39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abc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 27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abc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+ 4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abc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-3х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+6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х²у+2у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620688"/>
            <a:ext cx="7772400" cy="5734872"/>
          </a:xfrm>
        </p:spPr>
        <p:txBody>
          <a:bodyPr/>
          <a:lstStyle/>
          <a:p>
            <a:pPr lvl="0">
              <a:buNone/>
            </a:pPr>
            <a:r>
              <a:rPr lang="ru-RU" dirty="0" smtClean="0"/>
              <a:t>4</a:t>
            </a:r>
            <a:r>
              <a:rPr lang="en-US" dirty="0" smtClean="0"/>
              <a:t>. </a:t>
            </a:r>
            <a:r>
              <a:rPr lang="ru-RU" dirty="0" smtClean="0"/>
              <a:t>Выполните деление одночлена на одночлен</a:t>
            </a:r>
          </a:p>
          <a:p>
            <a:pPr>
              <a:buNone/>
            </a:pP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21</a:t>
            </a:r>
            <a:r>
              <a:rPr lang="en-US" sz="66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: 7</a:t>
            </a:r>
            <a:r>
              <a:rPr lang="en-US" sz="66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6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sz="6600" i="1" dirty="0" smtClean="0">
                <a:latin typeface="Times New Roman" pitchFamily="18" charset="0"/>
                <a:cs typeface="Times New Roman" pitchFamily="18" charset="0"/>
              </a:rPr>
              <a:t>xyz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: (-8</a:t>
            </a:r>
            <a:r>
              <a:rPr lang="en-US" sz="66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)</a:t>
            </a:r>
            <a:endParaRPr lang="ru-RU" sz="6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-77</a:t>
            </a:r>
            <a:r>
              <a:rPr lang="en-US" sz="66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6600" baseline="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66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6600" baseline="300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66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66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: (-7</a:t>
            </a:r>
            <a:r>
              <a:rPr lang="en-US" sz="66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6600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6600" i="1" dirty="0" smtClean="0"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en-US" sz="66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6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66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71600" y="4797152"/>
          <a:ext cx="4608512" cy="1368152"/>
        </p:xfrm>
        <a:graphic>
          <a:graphicData uri="http://schemas.openxmlformats.org/presentationml/2006/ole">
            <p:oleObj spid="_x0000_s27649" name="Формула" r:id="rId3" imgW="698400" imgH="228600" progId="Equation.3">
              <p:embed/>
            </p:oleObj>
          </a:graphicData>
        </a:graphic>
      </p:graphicFrame>
    </p:spTree>
  </p:cSld>
  <p:clrMapOvr>
    <a:masterClrMapping/>
  </p:clrMapOvr>
  <p:transition advTm="20281"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6600" b="1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/>
            </a:r>
            <a:br>
              <a:rPr lang="ru-RU" sz="6600" b="1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</a:br>
            <a:r>
              <a:rPr lang="ru-RU" sz="5300" b="1" spc="0" dirty="0" smtClean="0">
                <a:ln>
                  <a:prstDash val="solid"/>
                </a:ln>
                <a:solidFill>
                  <a:schemeClr val="bg1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Цель: изучить одночлены</a:t>
            </a:r>
            <a:r>
              <a:rPr lang="ru-RU" b="1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/>
            </a:r>
            <a:br>
              <a:rPr lang="ru-RU" b="1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Задачи:</a:t>
            </a:r>
          </a:p>
          <a:p>
            <a:pPr>
              <a:buNone/>
            </a:pPr>
            <a:r>
              <a:rPr lang="ru-RU" sz="3600" dirty="0" smtClean="0"/>
              <a:t>1)  Формулировка  определения</a:t>
            </a:r>
          </a:p>
          <a:p>
            <a:pPr marL="651510" indent="-514350">
              <a:buNone/>
            </a:pPr>
            <a:r>
              <a:rPr lang="ru-RU" sz="3600" dirty="0" smtClean="0"/>
              <a:t>2)  Приведение к стандартному виду</a:t>
            </a:r>
          </a:p>
          <a:p>
            <a:pPr marL="651510" indent="-514350">
              <a:buNone/>
            </a:pPr>
            <a:r>
              <a:rPr lang="ru-RU" sz="3600" dirty="0" smtClean="0"/>
              <a:t>3)  Определение  элементов  и степени  одночлена</a:t>
            </a:r>
          </a:p>
          <a:p>
            <a:pPr marL="651510" indent="-514350">
              <a:buNone/>
            </a:pPr>
            <a:r>
              <a:rPr lang="ru-RU" sz="3600" dirty="0" smtClean="0"/>
              <a:t>4)  Выполнение действий с одночленами </a:t>
            </a:r>
          </a:p>
        </p:txBody>
      </p:sp>
    </p:spTree>
  </p:cSld>
  <p:clrMapOvr>
    <a:masterClrMapping/>
  </p:clrMapOvr>
  <p:transition advTm="20374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>
                <a:ln>
                  <a:prstDash val="solid"/>
                </a:ln>
                <a:solidFill>
                  <a:schemeClr val="bg1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Цель: изучить одночлены</a:t>
            </a:r>
            <a:r>
              <a:rPr lang="ru-RU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/>
            </a:r>
            <a:br>
              <a:rPr lang="ru-RU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764704"/>
            <a:ext cx="7772400" cy="559085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5000" dirty="0" smtClean="0"/>
              <a:t>Спасибо </a:t>
            </a:r>
          </a:p>
          <a:p>
            <a:pPr algn="ctr">
              <a:buNone/>
            </a:pPr>
            <a:r>
              <a:rPr lang="ru-RU" sz="15000" dirty="0" smtClean="0"/>
              <a:t>за урок</a:t>
            </a:r>
            <a:endParaRPr lang="ru-RU" sz="15000" dirty="0"/>
          </a:p>
        </p:txBody>
      </p:sp>
    </p:spTree>
  </p:cSld>
  <p:clrMapOvr>
    <a:masterClrMapping/>
  </p:clrMapOvr>
  <p:transition advTm="20873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>
                <a:ln>
                  <a:prstDash val="solid"/>
                </a:ln>
                <a:solidFill>
                  <a:schemeClr val="bg1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Цель: изучить одночлены</a:t>
            </a:r>
            <a:r>
              <a:rPr lang="ru-RU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/>
            </a:r>
            <a:br>
              <a:rPr lang="ru-RU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Задачи:</a:t>
            </a:r>
          </a:p>
          <a:p>
            <a:pPr>
              <a:buNone/>
            </a:pPr>
            <a:r>
              <a:rPr lang="ru-RU" dirty="0" smtClean="0"/>
              <a:t>1)  Формулировка  определения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>
                <a:ln>
                  <a:prstDash val="solid"/>
                </a:ln>
                <a:solidFill>
                  <a:schemeClr val="bg1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Цель: изучить одночлены</a:t>
            </a:r>
            <a:r>
              <a:rPr lang="ru-RU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/>
            </a:r>
            <a:br>
              <a:rPr lang="ru-RU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Задачи:</a:t>
            </a:r>
          </a:p>
          <a:p>
            <a:pPr>
              <a:buNone/>
            </a:pPr>
            <a:r>
              <a:rPr lang="ru-RU" dirty="0" smtClean="0"/>
              <a:t>1)  Формулировка  определения</a:t>
            </a:r>
          </a:p>
          <a:p>
            <a:pPr marL="651510" indent="-514350">
              <a:buNone/>
            </a:pPr>
            <a:r>
              <a:rPr lang="ru-RU" dirty="0" smtClean="0"/>
              <a:t>2)  Приведение к стандартному виду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>
                <a:ln>
                  <a:prstDash val="solid"/>
                </a:ln>
                <a:solidFill>
                  <a:schemeClr val="bg1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Цель: изучить одночлены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Задачи:</a:t>
            </a:r>
          </a:p>
          <a:p>
            <a:pPr>
              <a:buNone/>
            </a:pPr>
            <a:r>
              <a:rPr lang="ru-RU" dirty="0" smtClean="0"/>
              <a:t>1)  Формулировка  определения</a:t>
            </a:r>
          </a:p>
          <a:p>
            <a:pPr marL="651510" indent="-514350">
              <a:buNone/>
            </a:pPr>
            <a:r>
              <a:rPr lang="ru-RU" dirty="0" smtClean="0"/>
              <a:t>2)  Приведение к стандартному виду</a:t>
            </a:r>
          </a:p>
          <a:p>
            <a:pPr marL="651510" indent="-514350">
              <a:buNone/>
            </a:pPr>
            <a:r>
              <a:rPr lang="ru-RU" dirty="0" smtClean="0"/>
              <a:t>3)  Определение  элементов  и степени  одночлена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6600" b="1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/>
            </a:r>
            <a:br>
              <a:rPr lang="ru-RU" sz="6600" b="1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</a:br>
            <a:r>
              <a:rPr lang="ru-RU" sz="5300" b="1" spc="0" dirty="0" smtClean="0">
                <a:ln>
                  <a:prstDash val="solid"/>
                </a:ln>
                <a:solidFill>
                  <a:schemeClr val="bg1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Цель: изучить одночлены</a:t>
            </a:r>
            <a:r>
              <a:rPr lang="ru-RU" b="1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/>
            </a:r>
            <a:br>
              <a:rPr lang="ru-RU" b="1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Задачи:</a:t>
            </a:r>
          </a:p>
          <a:p>
            <a:pPr>
              <a:buNone/>
            </a:pPr>
            <a:r>
              <a:rPr lang="ru-RU" sz="3600" dirty="0" smtClean="0"/>
              <a:t>1)  Формулировка  определения</a:t>
            </a:r>
          </a:p>
          <a:p>
            <a:pPr marL="651510" indent="-514350">
              <a:buNone/>
            </a:pPr>
            <a:r>
              <a:rPr lang="ru-RU" sz="3600" dirty="0" smtClean="0"/>
              <a:t>2)  Приведение к стандартному виду</a:t>
            </a:r>
          </a:p>
          <a:p>
            <a:pPr marL="651510" indent="-514350">
              <a:buNone/>
            </a:pPr>
            <a:r>
              <a:rPr lang="ru-RU" sz="3600" dirty="0" smtClean="0"/>
              <a:t>3)  Определение  элементов  и степени  одночлена</a:t>
            </a:r>
          </a:p>
          <a:p>
            <a:pPr marL="651510" indent="-514350">
              <a:buNone/>
            </a:pPr>
            <a:r>
              <a:rPr lang="ru-RU" sz="3600" dirty="0" smtClean="0"/>
              <a:t>4)  Выполнение действий с одночленами </a:t>
            </a:r>
          </a:p>
        </p:txBody>
      </p:sp>
    </p:spTree>
  </p:cSld>
  <p:clrMapOvr>
    <a:masterClrMapping/>
  </p:clrMapOvr>
  <p:transition advTm="20374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3240360"/>
          </a:xfrm>
        </p:spPr>
        <p:txBody>
          <a:bodyPr>
            <a:noAutofit/>
          </a:bodyPr>
          <a:lstStyle/>
          <a:p>
            <a:pPr algn="l"/>
            <a:r>
              <a:rPr lang="ru-RU" sz="3200" dirty="0" smtClean="0">
                <a:solidFill>
                  <a:schemeClr val="bg1"/>
                </a:solidFill>
              </a:rPr>
              <a:t>1) Определение:</a:t>
            </a:r>
            <a:br>
              <a:rPr lang="ru-RU" sz="3200" dirty="0" smtClean="0">
                <a:solidFill>
                  <a:schemeClr val="bg1"/>
                </a:solidFill>
              </a:rPr>
            </a:br>
            <a:r>
              <a:rPr lang="ru-RU" sz="3600" dirty="0" smtClean="0">
                <a:solidFill>
                  <a:schemeClr val="bg1"/>
                </a:solidFill>
              </a:rPr>
              <a:t>одночлен- </a:t>
            </a:r>
            <a:r>
              <a:rPr lang="ru-RU" sz="3600" dirty="0" smtClean="0">
                <a:solidFill>
                  <a:schemeClr val="bg1"/>
                </a:solidFill>
              </a:rPr>
              <a:t>это произведение чисел, переменных и их степеней. </a:t>
            </a:r>
            <a:br>
              <a:rPr lang="ru-RU" sz="3600" dirty="0" smtClean="0">
                <a:solidFill>
                  <a:schemeClr val="bg1"/>
                </a:solidFill>
              </a:rPr>
            </a:br>
            <a:r>
              <a:rPr lang="ru-RU" sz="3600" dirty="0" smtClean="0">
                <a:solidFill>
                  <a:schemeClr val="bg1"/>
                </a:solidFill>
              </a:rPr>
              <a:t/>
            </a:r>
            <a:br>
              <a:rPr lang="ru-RU" sz="3600" dirty="0" smtClean="0">
                <a:solidFill>
                  <a:schemeClr val="bg1"/>
                </a:solidFill>
              </a:rPr>
            </a:br>
            <a:r>
              <a:rPr lang="ru-RU" sz="3600" dirty="0" smtClean="0">
                <a:solidFill>
                  <a:schemeClr val="bg1"/>
                </a:solidFill>
              </a:rPr>
              <a:t>Одночленами также считают числа (-7), переменные (X) и их степени (х</a:t>
            </a:r>
            <a:r>
              <a:rPr lang="ru-RU" sz="3600" baseline="30000" dirty="0" smtClean="0">
                <a:solidFill>
                  <a:schemeClr val="bg1"/>
                </a:solidFill>
              </a:rPr>
              <a:t>4</a:t>
            </a:r>
            <a:r>
              <a:rPr lang="ru-RU" sz="3600" dirty="0" smtClean="0">
                <a:solidFill>
                  <a:schemeClr val="bg1"/>
                </a:solidFill>
              </a:rPr>
              <a:t>)</a:t>
            </a:r>
            <a:br>
              <a:rPr lang="ru-RU" sz="3600" dirty="0" smtClean="0">
                <a:solidFill>
                  <a:schemeClr val="bg1"/>
                </a:solidFill>
              </a:rPr>
            </a:b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600440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764704"/>
            <a:ext cx="7772400" cy="4572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3200" dirty="0" smtClean="0"/>
              <a:t>Какие из выражений являются одночленами?</a:t>
            </a:r>
          </a:p>
          <a:p>
            <a:pPr>
              <a:buNone/>
            </a:pPr>
            <a:r>
              <a:rPr lang="ru-RU" sz="3200" dirty="0" smtClean="0"/>
              <a:t>Выпишите номера.</a:t>
            </a:r>
          </a:p>
          <a:p>
            <a:pPr>
              <a:buNone/>
            </a:pPr>
            <a:r>
              <a:rPr lang="ru-RU" sz="3800" dirty="0" smtClean="0"/>
              <a:t>1)  2</a:t>
            </a:r>
            <a:r>
              <a:rPr lang="en-US" sz="3800" i="1" dirty="0" err="1" smtClean="0"/>
              <a:t>ab</a:t>
            </a:r>
            <a:r>
              <a:rPr lang="ru-RU" sz="3800" i="1" dirty="0" smtClean="0"/>
              <a:t>			</a:t>
            </a:r>
            <a:r>
              <a:rPr lang="ru-RU" sz="3500" i="1" dirty="0" smtClean="0"/>
              <a:t>5) </a:t>
            </a:r>
            <a:r>
              <a:rPr lang="en-US" sz="3500" dirty="0" smtClean="0"/>
              <a:t>–3</a:t>
            </a:r>
            <a:r>
              <a:rPr lang="en-US" sz="3500" i="1" dirty="0" smtClean="0"/>
              <a:t>a²b</a:t>
            </a:r>
            <a:endParaRPr lang="ru-RU" sz="3500" i="1" dirty="0" smtClean="0"/>
          </a:p>
          <a:p>
            <a:pPr marL="651510" indent="-514350">
              <a:buNone/>
            </a:pPr>
            <a:r>
              <a:rPr lang="ru-RU" sz="3500" dirty="0" smtClean="0"/>
              <a:t>2)   </a:t>
            </a:r>
            <a:r>
              <a:rPr lang="en-US" sz="3500" dirty="0" smtClean="0"/>
              <a:t>7</a:t>
            </a:r>
            <a:r>
              <a:rPr lang="en-US" sz="3500" i="1" dirty="0" smtClean="0"/>
              <a:t>c</a:t>
            </a:r>
            <a:r>
              <a:rPr lang="en-US" sz="3500" dirty="0" smtClean="0"/>
              <a:t> </a:t>
            </a:r>
            <a:endParaRPr lang="ru-RU" sz="3500" dirty="0" smtClean="0"/>
          </a:p>
          <a:p>
            <a:pPr marL="651510" indent="-514350">
              <a:buNone/>
            </a:pPr>
            <a:r>
              <a:rPr lang="ru-RU" sz="3500" dirty="0" smtClean="0"/>
              <a:t>		                           6)	</a:t>
            </a:r>
            <a:endParaRPr lang="ru-RU" sz="3500" i="1" dirty="0" smtClean="0"/>
          </a:p>
          <a:p>
            <a:pPr>
              <a:buNone/>
            </a:pPr>
            <a:r>
              <a:rPr lang="ru-RU" sz="3500" dirty="0" smtClean="0"/>
              <a:t>3)</a:t>
            </a:r>
            <a:r>
              <a:rPr lang="en-US" sz="3500" i="1" dirty="0" smtClean="0"/>
              <a:t>	</a:t>
            </a:r>
            <a:r>
              <a:rPr lang="ru-RU" sz="3500" i="1" dirty="0" smtClean="0"/>
              <a:t>          </a:t>
            </a:r>
          </a:p>
          <a:p>
            <a:pPr>
              <a:buNone/>
            </a:pPr>
            <a:r>
              <a:rPr lang="ru-RU" sz="3500" i="1" dirty="0" smtClean="0"/>
              <a:t>                                   7)   </a:t>
            </a:r>
            <a:r>
              <a:rPr lang="ru-RU" sz="3500" dirty="0" smtClean="0"/>
              <a:t>9</a:t>
            </a:r>
            <a:r>
              <a:rPr lang="en-US" sz="3500" i="1" dirty="0" smtClean="0"/>
              <a:t>ca²ca</a:t>
            </a:r>
            <a:endParaRPr lang="ru-RU" sz="3500" i="1" dirty="0" smtClean="0"/>
          </a:p>
          <a:p>
            <a:pPr>
              <a:buNone/>
            </a:pPr>
            <a:r>
              <a:rPr lang="ru-RU" sz="3500" dirty="0" smtClean="0"/>
              <a:t>4)2</a:t>
            </a:r>
            <a:r>
              <a:rPr lang="en-US" sz="3500" i="1" dirty="0" err="1" smtClean="0"/>
              <a:t>ab</a:t>
            </a:r>
            <a:r>
              <a:rPr lang="ru-RU" sz="3500" i="1" dirty="0" smtClean="0"/>
              <a:t> + </a:t>
            </a:r>
            <a:r>
              <a:rPr lang="en-US" sz="3500" dirty="0" smtClean="0"/>
              <a:t>7</a:t>
            </a:r>
            <a:r>
              <a:rPr lang="en-US" sz="3500" i="1" dirty="0" smtClean="0"/>
              <a:t>c	</a:t>
            </a:r>
            <a:r>
              <a:rPr lang="ru-RU" sz="3500" i="1" dirty="0" smtClean="0"/>
              <a:t>         8)   </a:t>
            </a:r>
            <a:r>
              <a:rPr lang="en-US" sz="3500" dirty="0" smtClean="0"/>
              <a:t>5</a:t>
            </a:r>
            <a:r>
              <a:rPr lang="en-US" sz="3500" i="1" dirty="0" smtClean="0"/>
              <a:t>a²b</a:t>
            </a:r>
            <a:endParaRPr lang="ru-RU" sz="3500" i="1" dirty="0" smtClean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45720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45720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619672" y="3140968"/>
          <a:ext cx="668337" cy="1512887"/>
        </p:xfrm>
        <a:graphic>
          <a:graphicData uri="http://schemas.openxmlformats.org/presentationml/2006/ole">
            <p:oleObj spid="_x0000_s32769" name="Формула" r:id="rId3" imgW="291960" imgH="660240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004048" y="2564904"/>
          <a:ext cx="898574" cy="1728589"/>
        </p:xfrm>
        <a:graphic>
          <a:graphicData uri="http://schemas.openxmlformats.org/presentationml/2006/ole">
            <p:oleObj spid="_x0000_s32770" name="Формула" r:id="rId4" imgW="304560" imgH="660240" progId="Equation.3">
              <p:embed/>
            </p:oleObj>
          </a:graphicData>
        </a:graphic>
      </p:graphicFrame>
    </p:spTree>
  </p:cSld>
  <p:clrMapOvr>
    <a:masterClrMapping/>
  </p:clrMapOvr>
  <p:transition advTm="20046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1,2,5,6,7,8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6">
      <a:dk1>
        <a:sysClr val="windowText" lastClr="000000"/>
      </a:dk1>
      <a:lt1>
        <a:srgbClr val="000000"/>
      </a:lt1>
      <a:dk2>
        <a:srgbClr val="00B050"/>
      </a:dk2>
      <a:lt2>
        <a:srgbClr val="000000"/>
      </a:lt2>
      <a:accent1>
        <a:srgbClr val="000000"/>
      </a:accent1>
      <a:accent2>
        <a:srgbClr val="000000"/>
      </a:accent2>
      <a:accent3>
        <a:srgbClr val="000000"/>
      </a:accent3>
      <a:accent4>
        <a:srgbClr val="000000"/>
      </a:accent4>
      <a:accent5>
        <a:srgbClr val="000000"/>
      </a:accent5>
      <a:accent6>
        <a:srgbClr val="000000"/>
      </a:accent6>
      <a:hlink>
        <a:srgbClr val="000000"/>
      </a:hlink>
      <a:folHlink>
        <a:srgbClr val="00000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648</TotalTime>
  <Words>367</Words>
  <Application>Microsoft Office PowerPoint</Application>
  <PresentationFormat>Экран (4:3)</PresentationFormat>
  <Paragraphs>85</Paragraphs>
  <Slides>20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Апекс</vt:lpstr>
      <vt:lpstr>Формула</vt:lpstr>
      <vt:lpstr>Слайд 1</vt:lpstr>
      <vt:lpstr>Цель: изучить одночлены </vt:lpstr>
      <vt:lpstr>Цель: изучить одночлены </vt:lpstr>
      <vt:lpstr>Цель: изучить одночлены </vt:lpstr>
      <vt:lpstr>Цель: изучить одночлены</vt:lpstr>
      <vt:lpstr> Цель: изучить одночлены  </vt:lpstr>
      <vt:lpstr>1) Определение: одночлен- это произведение чисел, переменных и их степеней.   Одночленами также считают числа (-7), переменные (X) и их степени (х4) </vt:lpstr>
      <vt:lpstr>Слайд 8</vt:lpstr>
      <vt:lpstr>Ответы </vt:lpstr>
      <vt:lpstr>2)Стандартный вид, приведение к стандартному виду</vt:lpstr>
      <vt:lpstr>3) Определение элементов и степени одночлена</vt:lpstr>
      <vt:lpstr>  Прочитайте внимательно понятие степени одночлена  и определите ее у каждого одночлена, записанного на доске.    </vt:lpstr>
      <vt:lpstr>Слайд 13</vt:lpstr>
      <vt:lpstr>Слайд 14</vt:lpstr>
      <vt:lpstr>Слайд 15</vt:lpstr>
      <vt:lpstr>Слайд 16</vt:lpstr>
      <vt:lpstr>Слайд 17</vt:lpstr>
      <vt:lpstr>Слайд 18</vt:lpstr>
      <vt:lpstr> Цель: изучить одночлены  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64</cp:revision>
  <dcterms:created xsi:type="dcterms:W3CDTF">2012-01-16T16:46:11Z</dcterms:created>
  <dcterms:modified xsi:type="dcterms:W3CDTF">2017-03-20T04:09:24Z</dcterms:modified>
</cp:coreProperties>
</file>